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99d0978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99d0978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99d0978e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99d0978e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c3947cb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c3947cb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c84a020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c84a02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c827c1f5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c827c1f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99d0978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99d0978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c38bbd9c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c38bbd9c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c3947cb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c3947cb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Flight Delay Analysis</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Understanding What Keeps Flights Waiting</a:t>
            </a:r>
            <a:endParaRPr b="1" sz="1400"/>
          </a:p>
        </p:txBody>
      </p:sp>
      <p:sp>
        <p:nvSpPr>
          <p:cNvPr id="178" name="Google Shape;178;p18"/>
          <p:cNvSpPr/>
          <p:nvPr/>
        </p:nvSpPr>
        <p:spPr>
          <a:xfrm>
            <a:off x="283125" y="110100"/>
            <a:ext cx="2493000" cy="28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 name="Google Shape;179;p18"/>
          <p:cNvSpPr/>
          <p:nvPr/>
        </p:nvSpPr>
        <p:spPr>
          <a:xfrm>
            <a:off x="6530650" y="144525"/>
            <a:ext cx="2493000" cy="28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782950" y="1318650"/>
            <a:ext cx="4457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Airline Analysis </a:t>
            </a:r>
            <a:endParaRPr/>
          </a:p>
          <a:p>
            <a:pPr indent="0" lvl="0" marL="0" rtl="0" algn="l">
              <a:spcBef>
                <a:spcPts val="0"/>
              </a:spcBef>
              <a:spcAft>
                <a:spcPts val="0"/>
              </a:spcAft>
              <a:buNone/>
            </a:pPr>
            <a:r>
              <a:rPr b="0" lang="en-GB" sz="1900"/>
              <a:t>Delay Reason and Airline Distribution</a:t>
            </a:r>
            <a:endParaRPr b="0" sz="1900"/>
          </a:p>
        </p:txBody>
      </p:sp>
      <p:pic>
        <p:nvPicPr>
          <p:cNvPr id="249" name="Google Shape;249;p27"/>
          <p:cNvPicPr preferRelativeResize="0"/>
          <p:nvPr/>
        </p:nvPicPr>
        <p:blipFill>
          <a:blip r:embed="rId3">
            <a:alphaModFix/>
          </a:blip>
          <a:stretch>
            <a:fillRect/>
          </a:stretch>
        </p:blipFill>
        <p:spPr>
          <a:xfrm>
            <a:off x="5161775" y="839925"/>
            <a:ext cx="2927200" cy="3988975"/>
          </a:xfrm>
          <a:prstGeom prst="rect">
            <a:avLst/>
          </a:prstGeom>
          <a:noFill/>
          <a:ln>
            <a:noFill/>
          </a:ln>
        </p:spPr>
      </p:pic>
      <p:pic>
        <p:nvPicPr>
          <p:cNvPr id="250" name="Google Shape;250;p27"/>
          <p:cNvPicPr preferRelativeResize="0"/>
          <p:nvPr/>
        </p:nvPicPr>
        <p:blipFill>
          <a:blip r:embed="rId4">
            <a:alphaModFix/>
          </a:blip>
          <a:stretch>
            <a:fillRect/>
          </a:stretch>
        </p:blipFill>
        <p:spPr>
          <a:xfrm>
            <a:off x="558675" y="2288775"/>
            <a:ext cx="4013325" cy="274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730725" y="1318650"/>
            <a:ext cx="6223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Airline Analysis</a:t>
            </a:r>
            <a:endParaRPr/>
          </a:p>
          <a:p>
            <a:pPr indent="0" lvl="0" marL="0" rtl="0" algn="l">
              <a:spcBef>
                <a:spcPts val="0"/>
              </a:spcBef>
              <a:spcAft>
                <a:spcPts val="0"/>
              </a:spcAft>
              <a:buNone/>
            </a:pPr>
            <a:r>
              <a:rPr b="0" lang="en-GB" sz="1900"/>
              <a:t>Total  average delayed time per airline (no outliers)</a:t>
            </a:r>
            <a:endParaRPr b="0" sz="1900"/>
          </a:p>
        </p:txBody>
      </p:sp>
      <p:pic>
        <p:nvPicPr>
          <p:cNvPr id="256" name="Google Shape;256;p28"/>
          <p:cNvPicPr preferRelativeResize="0"/>
          <p:nvPr/>
        </p:nvPicPr>
        <p:blipFill>
          <a:blip r:embed="rId3">
            <a:alphaModFix/>
          </a:blip>
          <a:stretch>
            <a:fillRect/>
          </a:stretch>
        </p:blipFill>
        <p:spPr>
          <a:xfrm>
            <a:off x="621975" y="2378587"/>
            <a:ext cx="3950026" cy="2697375"/>
          </a:xfrm>
          <a:prstGeom prst="rect">
            <a:avLst/>
          </a:prstGeom>
          <a:noFill/>
          <a:ln>
            <a:noFill/>
          </a:ln>
        </p:spPr>
      </p:pic>
      <p:pic>
        <p:nvPicPr>
          <p:cNvPr id="257" name="Google Shape;257;p28"/>
          <p:cNvPicPr preferRelativeResize="0"/>
          <p:nvPr/>
        </p:nvPicPr>
        <p:blipFill>
          <a:blip r:embed="rId4">
            <a:alphaModFix/>
          </a:blip>
          <a:stretch>
            <a:fillRect/>
          </a:stretch>
        </p:blipFill>
        <p:spPr>
          <a:xfrm>
            <a:off x="4624125" y="2396125"/>
            <a:ext cx="4380300" cy="266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nvSpPr>
        <p:spPr>
          <a:xfrm>
            <a:off x="5255102" y="936550"/>
            <a:ext cx="35655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chemeClr val="accent1"/>
                </a:solidFill>
                <a:latin typeface="Lato"/>
                <a:ea typeface="Lato"/>
                <a:cs typeface="Lato"/>
                <a:sym typeface="Lato"/>
              </a:rPr>
              <a:t>- In </a:t>
            </a:r>
            <a:r>
              <a:rPr lang="en-GB" sz="800">
                <a:solidFill>
                  <a:schemeClr val="accent1"/>
                </a:solidFill>
                <a:latin typeface="Lato"/>
                <a:ea typeface="Lato"/>
                <a:cs typeface="Lato"/>
                <a:sym typeface="Lato"/>
              </a:rPr>
              <a:t> conclusion we can mention CA to be a specific airline to look into being that it has  the most airline delay per reason and the worst mean average time per delay in minutes. </a:t>
            </a:r>
            <a:endParaRPr sz="1100"/>
          </a:p>
        </p:txBody>
      </p:sp>
      <p:sp>
        <p:nvSpPr>
          <p:cNvPr id="263" name="Google Shape;263;p29"/>
          <p:cNvSpPr txBox="1"/>
          <p:nvPr>
            <p:ph type="title"/>
          </p:nvPr>
        </p:nvSpPr>
        <p:spPr>
          <a:xfrm>
            <a:off x="730725" y="1318650"/>
            <a:ext cx="4587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Airline Analysis</a:t>
            </a:r>
            <a:endParaRPr/>
          </a:p>
          <a:p>
            <a:pPr indent="0" lvl="0" marL="0" rtl="0" algn="l">
              <a:spcBef>
                <a:spcPts val="0"/>
              </a:spcBef>
              <a:spcAft>
                <a:spcPts val="0"/>
              </a:spcAft>
              <a:buNone/>
            </a:pPr>
            <a:r>
              <a:rPr b="0" lang="en-GB" sz="1900"/>
              <a:t>Total  average delayed time per airline</a:t>
            </a:r>
            <a:endParaRPr/>
          </a:p>
          <a:p>
            <a:pPr indent="0" lvl="0" marL="0" rtl="0" algn="l">
              <a:spcBef>
                <a:spcPts val="0"/>
              </a:spcBef>
              <a:spcAft>
                <a:spcPts val="0"/>
              </a:spcAft>
              <a:buNone/>
            </a:pPr>
            <a:r>
              <a:t/>
            </a:r>
            <a:endParaRPr b="0"/>
          </a:p>
        </p:txBody>
      </p:sp>
      <p:pic>
        <p:nvPicPr>
          <p:cNvPr id="264" name="Google Shape;264;p29"/>
          <p:cNvPicPr preferRelativeResize="0"/>
          <p:nvPr/>
        </p:nvPicPr>
        <p:blipFill>
          <a:blip r:embed="rId3">
            <a:alphaModFix/>
          </a:blip>
          <a:stretch>
            <a:fillRect/>
          </a:stretch>
        </p:blipFill>
        <p:spPr>
          <a:xfrm>
            <a:off x="558675" y="2326612"/>
            <a:ext cx="4013325" cy="2740600"/>
          </a:xfrm>
          <a:prstGeom prst="rect">
            <a:avLst/>
          </a:prstGeom>
          <a:noFill/>
          <a:ln>
            <a:noFill/>
          </a:ln>
        </p:spPr>
      </p:pic>
      <p:sp>
        <p:nvSpPr>
          <p:cNvPr id="265" name="Google Shape;265;p29"/>
          <p:cNvSpPr txBox="1"/>
          <p:nvPr/>
        </p:nvSpPr>
        <p:spPr>
          <a:xfrm>
            <a:off x="5255100" y="1370875"/>
            <a:ext cx="30000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chemeClr val="accent1"/>
                </a:solidFill>
                <a:latin typeface="Lato"/>
                <a:ea typeface="Lato"/>
                <a:cs typeface="Lato"/>
                <a:sym typeface="Lato"/>
              </a:rPr>
              <a:t>- The tracking system with delay in minutes also needs to be looked at for having too many outliers that affect the data taking it to a completely different result. </a:t>
            </a:r>
            <a:endParaRPr/>
          </a:p>
        </p:txBody>
      </p:sp>
      <p:sp>
        <p:nvSpPr>
          <p:cNvPr id="266" name="Google Shape;266;p29"/>
          <p:cNvSpPr txBox="1"/>
          <p:nvPr/>
        </p:nvSpPr>
        <p:spPr>
          <a:xfrm>
            <a:off x="5255100" y="7556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chemeClr val="accent1"/>
                </a:solidFill>
                <a:latin typeface="Lato"/>
                <a:ea typeface="Lato"/>
                <a:cs typeface="Lato"/>
                <a:sym typeface="Lato"/>
              </a:rPr>
              <a:t>Conclusion: </a:t>
            </a:r>
            <a:endParaRPr/>
          </a:p>
        </p:txBody>
      </p:sp>
      <p:pic>
        <p:nvPicPr>
          <p:cNvPr id="267" name="Google Shape;267;p29"/>
          <p:cNvPicPr preferRelativeResize="0"/>
          <p:nvPr/>
        </p:nvPicPr>
        <p:blipFill>
          <a:blip r:embed="rId4">
            <a:alphaModFix/>
          </a:blip>
          <a:stretch>
            <a:fillRect/>
          </a:stretch>
        </p:blipFill>
        <p:spPr>
          <a:xfrm>
            <a:off x="4724400" y="2326625"/>
            <a:ext cx="4267200" cy="267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nvSpPr>
        <p:spPr>
          <a:xfrm>
            <a:off x="775725" y="1763963"/>
            <a:ext cx="52032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Flight delay data sourced from: https://www.kaggle.com/datasets/deepak007chaubey/flight-on-time-dataset</a:t>
            </a:r>
            <a:endParaRPr sz="800">
              <a:latin typeface="Lato"/>
              <a:ea typeface="Lato"/>
              <a:cs typeface="Lato"/>
              <a:sym typeface="Lato"/>
            </a:endParaRPr>
          </a:p>
        </p:txBody>
      </p:sp>
      <p:pic>
        <p:nvPicPr>
          <p:cNvPr id="273" name="Google Shape;273;p30"/>
          <p:cNvPicPr preferRelativeResize="0"/>
          <p:nvPr/>
        </p:nvPicPr>
        <p:blipFill>
          <a:blip r:embed="rId3">
            <a:alphaModFix/>
          </a:blip>
          <a:stretch>
            <a:fillRect/>
          </a:stretch>
        </p:blipFill>
        <p:spPr>
          <a:xfrm>
            <a:off x="6299225" y="2695038"/>
            <a:ext cx="2720050" cy="2098320"/>
          </a:xfrm>
          <a:prstGeom prst="rect">
            <a:avLst/>
          </a:prstGeom>
          <a:noFill/>
          <a:ln>
            <a:noFill/>
          </a:ln>
        </p:spPr>
      </p:pic>
      <p:pic>
        <p:nvPicPr>
          <p:cNvPr id="274" name="Google Shape;274;p30"/>
          <p:cNvPicPr preferRelativeResize="0"/>
          <p:nvPr/>
        </p:nvPicPr>
        <p:blipFill>
          <a:blip r:embed="rId4">
            <a:alphaModFix/>
          </a:blip>
          <a:stretch>
            <a:fillRect/>
          </a:stretch>
        </p:blipFill>
        <p:spPr>
          <a:xfrm>
            <a:off x="3246338" y="2717250"/>
            <a:ext cx="2601425" cy="2004000"/>
          </a:xfrm>
          <a:prstGeom prst="rect">
            <a:avLst/>
          </a:prstGeom>
          <a:noFill/>
          <a:ln>
            <a:noFill/>
          </a:ln>
        </p:spPr>
      </p:pic>
      <p:pic>
        <p:nvPicPr>
          <p:cNvPr id="275" name="Google Shape;275;p30"/>
          <p:cNvPicPr preferRelativeResize="0"/>
          <p:nvPr/>
        </p:nvPicPr>
        <p:blipFill>
          <a:blip r:embed="rId5">
            <a:alphaModFix/>
          </a:blip>
          <a:stretch>
            <a:fillRect/>
          </a:stretch>
        </p:blipFill>
        <p:spPr>
          <a:xfrm>
            <a:off x="124750" y="2742200"/>
            <a:ext cx="2601425" cy="2006934"/>
          </a:xfrm>
          <a:prstGeom prst="rect">
            <a:avLst/>
          </a:prstGeom>
          <a:noFill/>
          <a:ln>
            <a:noFill/>
          </a:ln>
        </p:spPr>
      </p:pic>
      <p:pic>
        <p:nvPicPr>
          <p:cNvPr id="276" name="Google Shape;276;p30"/>
          <p:cNvPicPr preferRelativeResize="0"/>
          <p:nvPr/>
        </p:nvPicPr>
        <p:blipFill>
          <a:blip r:embed="rId6">
            <a:alphaModFix/>
          </a:blip>
          <a:stretch>
            <a:fillRect/>
          </a:stretch>
        </p:blipFill>
        <p:spPr>
          <a:xfrm>
            <a:off x="7068699" y="755375"/>
            <a:ext cx="2000474" cy="873305"/>
          </a:xfrm>
          <a:prstGeom prst="rect">
            <a:avLst/>
          </a:prstGeom>
          <a:noFill/>
          <a:ln>
            <a:noFill/>
          </a:ln>
        </p:spPr>
      </p:pic>
      <p:sp>
        <p:nvSpPr>
          <p:cNvPr id="277" name="Google Shape;277;p30"/>
          <p:cNvSpPr/>
          <p:nvPr/>
        </p:nvSpPr>
        <p:spPr>
          <a:xfrm>
            <a:off x="84855" y="2149550"/>
            <a:ext cx="152400" cy="1353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278" name="Google Shape;278;p30"/>
          <p:cNvSpPr txBox="1"/>
          <p:nvPr>
            <p:ph idx="1" type="body"/>
          </p:nvPr>
        </p:nvSpPr>
        <p:spPr>
          <a:xfrm>
            <a:off x="280700" y="1949600"/>
            <a:ext cx="472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Data collected from historical weather API for </a:t>
            </a:r>
            <a:r>
              <a:rPr lang="en-GB" sz="1000"/>
              <a:t>precipitation</a:t>
            </a:r>
            <a:r>
              <a:rPr lang="en-GB" sz="1000"/>
              <a:t>, </a:t>
            </a:r>
            <a:r>
              <a:rPr lang="en-GB" sz="1000"/>
              <a:t>cloud cover</a:t>
            </a:r>
            <a:r>
              <a:rPr lang="en-GB" sz="1000"/>
              <a:t> and </a:t>
            </a:r>
            <a:r>
              <a:rPr lang="en-GB" sz="1000"/>
              <a:t>wind speed shows no correlation with flight delays</a:t>
            </a:r>
            <a:r>
              <a:rPr lang="en-GB" sz="1000"/>
              <a:t> </a:t>
            </a:r>
            <a:endParaRPr sz="1000"/>
          </a:p>
          <a:p>
            <a:pPr indent="0" lvl="0" marL="0" rtl="0" algn="l">
              <a:spcBef>
                <a:spcPts val="1600"/>
              </a:spcBef>
              <a:spcAft>
                <a:spcPts val="1600"/>
              </a:spcAft>
              <a:buNone/>
            </a:pPr>
            <a:r>
              <a:t/>
            </a:r>
            <a:endParaRPr sz="1100"/>
          </a:p>
        </p:txBody>
      </p:sp>
      <p:sp>
        <p:nvSpPr>
          <p:cNvPr id="279" name="Google Shape;279;p30"/>
          <p:cNvSpPr/>
          <p:nvPr/>
        </p:nvSpPr>
        <p:spPr>
          <a:xfrm>
            <a:off x="84855" y="1628675"/>
            <a:ext cx="152400" cy="1353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280" name="Google Shape;280;p30"/>
          <p:cNvSpPr txBox="1"/>
          <p:nvPr>
            <p:ph idx="1" type="body"/>
          </p:nvPr>
        </p:nvSpPr>
        <p:spPr>
          <a:xfrm>
            <a:off x="280700" y="1428725"/>
            <a:ext cx="472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Since the initial data only had the airport IATA code, we had to </a:t>
            </a:r>
            <a:r>
              <a:rPr lang="en-GB" sz="1000"/>
              <a:t>web scrape</a:t>
            </a:r>
            <a:r>
              <a:rPr lang="en-GB" sz="1000"/>
              <a:t> the city names from a website to include in the dataframe</a:t>
            </a:r>
            <a:endParaRPr sz="1000"/>
          </a:p>
          <a:p>
            <a:pPr indent="0" lvl="0" marL="0" rtl="0" algn="l">
              <a:spcBef>
                <a:spcPts val="1600"/>
              </a:spcBef>
              <a:spcAft>
                <a:spcPts val="1600"/>
              </a:spcAft>
              <a:buNone/>
            </a:pPr>
            <a:r>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730725" y="1318650"/>
            <a:ext cx="4587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b="0"/>
          </a:p>
        </p:txBody>
      </p:sp>
      <p:sp>
        <p:nvSpPr>
          <p:cNvPr id="286" name="Google Shape;286;p31"/>
          <p:cNvSpPr txBox="1"/>
          <p:nvPr/>
        </p:nvSpPr>
        <p:spPr>
          <a:xfrm>
            <a:off x="827650" y="2203675"/>
            <a:ext cx="7119000" cy="244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In conclusion, we’d like to reiterate that our findings were the result of an exploratory analysis and further research is recommended.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We believe we’ve laid the foundation for more focused investigation and would like point out some key areas to explore further.</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GB">
                <a:latin typeface="Lato"/>
                <a:ea typeface="Lato"/>
                <a:cs typeface="Lato"/>
                <a:sym typeface="Lato"/>
              </a:rPr>
              <a:t>More refined data collection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GB">
                <a:latin typeface="Lato"/>
                <a:ea typeface="Lato"/>
                <a:cs typeface="Lato"/>
                <a:sym typeface="Lato"/>
              </a:rPr>
              <a:t>Operational adjustments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GB">
                <a:latin typeface="Lato"/>
                <a:ea typeface="Lato"/>
                <a:cs typeface="Lato"/>
                <a:sym typeface="Lato"/>
              </a:rPr>
              <a:t>Collaboration among airlines and airport</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GB">
                <a:latin typeface="Lato"/>
                <a:ea typeface="Lato"/>
                <a:cs typeface="Lato"/>
                <a:sym typeface="Lato"/>
              </a:rPr>
              <a:t>Continuous monitoring</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ctrTitle"/>
          </p:nvPr>
        </p:nvSpPr>
        <p:spPr>
          <a:xfrm>
            <a:off x="729450" y="1322450"/>
            <a:ext cx="7688100" cy="9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sz="4800">
              <a:solidFill>
                <a:srgbClr val="000000"/>
              </a:solidFill>
            </a:endParaRPr>
          </a:p>
        </p:txBody>
      </p:sp>
      <p:sp>
        <p:nvSpPr>
          <p:cNvPr id="292" name="Google Shape;292;p32"/>
          <p:cNvSpPr txBox="1"/>
          <p:nvPr/>
        </p:nvSpPr>
        <p:spPr>
          <a:xfrm>
            <a:off x="1667300" y="2422325"/>
            <a:ext cx="17853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93" name="Google Shape;293;p32"/>
          <p:cNvSpPr txBox="1"/>
          <p:nvPr/>
        </p:nvSpPr>
        <p:spPr>
          <a:xfrm>
            <a:off x="3560775" y="2697600"/>
            <a:ext cx="3295200" cy="119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a:latin typeface="Lato"/>
                <a:ea typeface="Lato"/>
                <a:cs typeface="Lato"/>
                <a:sym typeface="Lato"/>
              </a:rPr>
              <a:t>Team Members</a:t>
            </a:r>
            <a:r>
              <a:rPr lang="en-GB">
                <a:latin typeface="Lato"/>
                <a:ea typeface="Lato"/>
                <a:cs typeface="Lato"/>
                <a:sym typeface="Lato"/>
              </a:rPr>
              <a:t> </a:t>
            </a:r>
            <a:endParaRPr b="1">
              <a:latin typeface="Lato"/>
              <a:ea typeface="Lato"/>
              <a:cs typeface="Lato"/>
              <a:sym typeface="Lato"/>
            </a:endParaRPr>
          </a:p>
          <a:p>
            <a:pPr indent="0" lvl="0" marL="0" rtl="0" algn="r">
              <a:spcBef>
                <a:spcPts val="0"/>
              </a:spcBef>
              <a:spcAft>
                <a:spcPts val="0"/>
              </a:spcAft>
              <a:buNone/>
            </a:pPr>
            <a:r>
              <a:rPr lang="en-GB" sz="1200">
                <a:latin typeface="Lato"/>
                <a:ea typeface="Lato"/>
                <a:cs typeface="Lato"/>
                <a:sym typeface="Lato"/>
              </a:rPr>
              <a:t>Anthony Noreska</a:t>
            </a:r>
            <a:br>
              <a:rPr lang="en-GB" sz="1200">
                <a:latin typeface="Lato"/>
                <a:ea typeface="Lato"/>
                <a:cs typeface="Lato"/>
                <a:sym typeface="Lato"/>
              </a:rPr>
            </a:br>
            <a:r>
              <a:rPr lang="en-GB" sz="1200">
                <a:latin typeface="Lato"/>
                <a:ea typeface="Lato"/>
                <a:cs typeface="Lato"/>
                <a:sym typeface="Lato"/>
              </a:rPr>
              <a:t>Eduardo Castro</a:t>
            </a:r>
            <a:endParaRPr sz="1200">
              <a:latin typeface="Lato"/>
              <a:ea typeface="Lato"/>
              <a:cs typeface="Lato"/>
              <a:sym typeface="Lato"/>
            </a:endParaRPr>
          </a:p>
          <a:p>
            <a:pPr indent="0" lvl="0" marL="0" rtl="0" algn="r">
              <a:spcBef>
                <a:spcPts val="0"/>
              </a:spcBef>
              <a:spcAft>
                <a:spcPts val="0"/>
              </a:spcAft>
              <a:buNone/>
            </a:pPr>
            <a:r>
              <a:rPr lang="en-GB" sz="1200">
                <a:latin typeface="Lato"/>
                <a:ea typeface="Lato"/>
                <a:cs typeface="Lato"/>
                <a:sym typeface="Lato"/>
              </a:rPr>
              <a:t>Hanns Peter Princivil</a:t>
            </a:r>
            <a:endParaRPr sz="1200">
              <a:latin typeface="Lato"/>
              <a:ea typeface="Lato"/>
              <a:cs typeface="Lato"/>
              <a:sym typeface="Lato"/>
            </a:endParaRPr>
          </a:p>
          <a:p>
            <a:pPr indent="0" lvl="0" marL="0" rtl="0" algn="r">
              <a:spcBef>
                <a:spcPts val="0"/>
              </a:spcBef>
              <a:spcAft>
                <a:spcPts val="0"/>
              </a:spcAft>
              <a:buNone/>
            </a:pPr>
            <a:r>
              <a:rPr lang="en-GB" sz="1200">
                <a:latin typeface="Lato"/>
                <a:ea typeface="Lato"/>
                <a:cs typeface="Lato"/>
                <a:sym typeface="Lato"/>
              </a:rPr>
              <a:t>Joshua Modina</a:t>
            </a:r>
            <a:endParaRPr sz="1200">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5" name="Google Shape;185;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Arial"/>
                <a:ea typeface="Arial"/>
                <a:cs typeface="Arial"/>
                <a:sym typeface="Arial"/>
              </a:rPr>
              <a:t>This project aims to analyse flight delay data in conjunction with historical weather data and other relevant factors to understand the multi-faceted nature of flight delays. By conducting a comprehensive analysis, we hope to identify key factors that contribute to delays, including weather conditions, airline-specific patterns and the impact of routes (country of origin and destination). Through this approach, we hope to provide a nuanced understanding of the various factors influencing flight delays and develop insights for airlines and passengers to improve travel planning and minimise disruptions.</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pic>
        <p:nvPicPr>
          <p:cNvPr descr="shutterstock_429987889_edited.jpg" id="186" name="Google Shape;186;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727650" y="1326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source and key questions</a:t>
            </a:r>
            <a:endParaRPr/>
          </a:p>
        </p:txBody>
      </p:sp>
      <p:sp>
        <p:nvSpPr>
          <p:cNvPr id="192" name="Google Shape;192;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3" name="Google Shape;193;p20"/>
          <p:cNvSpPr txBox="1"/>
          <p:nvPr>
            <p:ph idx="1" type="body"/>
          </p:nvPr>
        </p:nvSpPr>
        <p:spPr>
          <a:xfrm>
            <a:off x="1847691" y="21816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Which airports have the highest rate of flight delays? What factors contribute most to delays at these airports?</a:t>
            </a:r>
            <a:endParaRPr sz="1100"/>
          </a:p>
        </p:txBody>
      </p:sp>
      <p:sp>
        <p:nvSpPr>
          <p:cNvPr id="194" name="Google Shape;194;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5" name="Google Shape;195;p20"/>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How do departure and arrival delays vary by time frame? Are there certain days of the week that are associated with more delays?</a:t>
            </a:r>
            <a:endParaRPr sz="1100"/>
          </a:p>
        </p:txBody>
      </p:sp>
      <p:sp>
        <p:nvSpPr>
          <p:cNvPr id="196" name="Google Shape;196;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7" name="Google Shape;197;p20"/>
          <p:cNvSpPr txBox="1"/>
          <p:nvPr>
            <p:ph idx="1" type="body"/>
          </p:nvPr>
        </p:nvSpPr>
        <p:spPr>
          <a:xfrm>
            <a:off x="5536112" y="21816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How do weather conditions at the airport (precipitation, wind, visibility etc.) impact flight delay rates?</a:t>
            </a:r>
            <a:endParaRPr sz="1100"/>
          </a:p>
          <a:p>
            <a:pPr indent="0" lvl="0" marL="0" rtl="0" algn="l">
              <a:spcBef>
                <a:spcPts val="1600"/>
              </a:spcBef>
              <a:spcAft>
                <a:spcPts val="1600"/>
              </a:spcAft>
              <a:buNone/>
            </a:pPr>
            <a:r>
              <a:t/>
            </a:r>
            <a:endParaRPr sz="1100"/>
          </a:p>
        </p:txBody>
      </p:sp>
      <p:sp>
        <p:nvSpPr>
          <p:cNvPr id="198" name="Google Shape;198;p2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99" name="Google Shape;199;p2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Are there certain airlines that exhibit better (or worse) punctuality? What are some factors that may be contributing to this?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200" name="Google Shape;200;p20"/>
          <p:cNvSpPr txBox="1"/>
          <p:nvPr/>
        </p:nvSpPr>
        <p:spPr>
          <a:xfrm>
            <a:off x="775725" y="1763963"/>
            <a:ext cx="52032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Flight delay data sourced from: https://www.kaggle.com/datasets/deepak007chaubey/flight-on-time-dataset</a:t>
            </a:r>
            <a:endParaRPr sz="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06" name="Google Shape;206;p2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Present our findings to stakeholders in hopes of improving delays and improving overall flight performance. </a:t>
            </a:r>
            <a:endParaRPr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730725" y="1318650"/>
            <a:ext cx="4082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Airport Analysis</a:t>
            </a:r>
            <a:endParaRPr/>
          </a:p>
          <a:p>
            <a:pPr indent="0" lvl="0" marL="0" rtl="0" algn="l">
              <a:spcBef>
                <a:spcPts val="0"/>
              </a:spcBef>
              <a:spcAft>
                <a:spcPts val="0"/>
              </a:spcAft>
              <a:buNone/>
            </a:pPr>
            <a:r>
              <a:t/>
            </a:r>
            <a:endParaRPr b="0"/>
          </a:p>
        </p:txBody>
      </p:sp>
      <p:sp>
        <p:nvSpPr>
          <p:cNvPr id="212" name="Google Shape;212;p22"/>
          <p:cNvSpPr txBox="1"/>
          <p:nvPr>
            <p:ph idx="1" type="body"/>
          </p:nvPr>
        </p:nvSpPr>
        <p:spPr>
          <a:xfrm>
            <a:off x="730725" y="2353050"/>
            <a:ext cx="3893400" cy="12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“Let's talk about why flights get delayed. A big part of the story is about airports. Just like how a busy train station can cause train delays, busy airports can cause flight delays. In this slide, we'll look at which airports have the most delays and try to figure out why. This will help us think about how to make things better.”</a:t>
            </a:r>
            <a:endParaRPr sz="1100"/>
          </a:p>
          <a:p>
            <a:pPr indent="0" lvl="0" marL="0" rtl="0" algn="l">
              <a:spcBef>
                <a:spcPts val="1600"/>
              </a:spcBef>
              <a:spcAft>
                <a:spcPts val="0"/>
              </a:spcAft>
              <a:buNone/>
            </a:pPr>
            <a:r>
              <a:rPr b="1" lang="en-GB" sz="1100">
                <a:solidFill>
                  <a:schemeClr val="dk2"/>
                </a:solidFill>
              </a:rPr>
              <a:t>Highlights</a:t>
            </a:r>
            <a:endParaRPr b="1" sz="1100">
              <a:solidFill>
                <a:schemeClr val="dk2"/>
              </a:solidFill>
            </a:endParaRPr>
          </a:p>
          <a:p>
            <a:pPr indent="0" lvl="0" marL="0" rtl="0" algn="l">
              <a:lnSpc>
                <a:spcPct val="100000"/>
              </a:lnSpc>
              <a:spcBef>
                <a:spcPts val="0"/>
              </a:spcBef>
              <a:spcAft>
                <a:spcPts val="0"/>
              </a:spcAft>
              <a:buNone/>
            </a:pPr>
            <a:r>
              <a:t/>
            </a:r>
            <a:endParaRPr b="1" sz="400">
              <a:solidFill>
                <a:schemeClr val="dk2"/>
              </a:solidFill>
            </a:endParaRPr>
          </a:p>
          <a:p>
            <a:pPr indent="-298450" lvl="0" marL="457200" rtl="0" algn="l">
              <a:spcBef>
                <a:spcPts val="0"/>
              </a:spcBef>
              <a:spcAft>
                <a:spcPts val="0"/>
              </a:spcAft>
              <a:buSzPts val="1100"/>
              <a:buAutoNum type="arabicPeriod"/>
            </a:pPr>
            <a:r>
              <a:rPr lang="en-GB" sz="1100"/>
              <a:t>Top Delayed Airports</a:t>
            </a:r>
            <a:endParaRPr sz="1100"/>
          </a:p>
          <a:p>
            <a:pPr indent="-298450" lvl="0" marL="457200" rtl="0" algn="l">
              <a:spcBef>
                <a:spcPts val="0"/>
              </a:spcBef>
              <a:spcAft>
                <a:spcPts val="0"/>
              </a:spcAft>
              <a:buSzPts val="1100"/>
              <a:buAutoNum type="arabicPeriod"/>
            </a:pPr>
            <a:r>
              <a:rPr lang="en-GB" sz="1100"/>
              <a:t>Peak Delay Times</a:t>
            </a:r>
            <a:endParaRPr sz="1100"/>
          </a:p>
          <a:p>
            <a:pPr indent="0" lvl="0" marL="0" rtl="0" algn="l">
              <a:spcBef>
                <a:spcPts val="1600"/>
              </a:spcBef>
              <a:spcAft>
                <a:spcPts val="1600"/>
              </a:spcAft>
              <a:buNone/>
            </a:pPr>
            <a:r>
              <a:t/>
            </a:r>
            <a:endParaRPr sz="1100"/>
          </a:p>
        </p:txBody>
      </p:sp>
      <p:pic>
        <p:nvPicPr>
          <p:cNvPr id="213" name="Google Shape;213;p22"/>
          <p:cNvPicPr preferRelativeResize="0"/>
          <p:nvPr/>
        </p:nvPicPr>
        <p:blipFill rotWithShape="1">
          <a:blip r:embed="rId3">
            <a:alphaModFix/>
          </a:blip>
          <a:srcRect b="0" l="32986" r="32986" t="0"/>
          <a:stretch/>
        </p:blipFill>
        <p:spPr>
          <a:xfrm>
            <a:off x="5146775" y="1184600"/>
            <a:ext cx="1973632" cy="3262601"/>
          </a:xfrm>
          <a:prstGeom prst="rect">
            <a:avLst/>
          </a:prstGeom>
          <a:noFill/>
          <a:ln>
            <a:noFill/>
          </a:ln>
        </p:spPr>
      </p:pic>
      <p:pic>
        <p:nvPicPr>
          <p:cNvPr id="214" name="Google Shape;214;p22"/>
          <p:cNvPicPr preferRelativeResize="0"/>
          <p:nvPr/>
        </p:nvPicPr>
        <p:blipFill rotWithShape="1">
          <a:blip r:embed="rId4">
            <a:alphaModFix/>
          </a:blip>
          <a:srcRect b="0" l="31853" r="31850" t="0"/>
          <a:stretch/>
        </p:blipFill>
        <p:spPr>
          <a:xfrm>
            <a:off x="7170362" y="1184600"/>
            <a:ext cx="1973638" cy="32625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idx="1" type="body"/>
          </p:nvPr>
        </p:nvSpPr>
        <p:spPr>
          <a:xfrm>
            <a:off x="777925" y="1377825"/>
            <a:ext cx="3893400" cy="12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Compar</a:t>
            </a:r>
            <a:r>
              <a:rPr b="1" lang="en-GB" sz="1100"/>
              <a:t>ing Delay Rates at Busy Airports</a:t>
            </a:r>
            <a:endParaRPr b="1" sz="1100"/>
          </a:p>
          <a:p>
            <a:pPr indent="0" lvl="0" marL="0" rtl="0" algn="l">
              <a:spcBef>
                <a:spcPts val="1600"/>
              </a:spcBef>
              <a:spcAft>
                <a:spcPts val="1600"/>
              </a:spcAft>
              <a:buNone/>
            </a:pPr>
            <a:r>
              <a:rPr lang="en-GB" sz="1100"/>
              <a:t>This chart shows which busy airports (with 100 flights or more) have the most delays. Red Lake Airport (YRL) tops the list with 28.07% delays. You can easily compare how different airports do. It's clear that each airport's situation and other factors play a big role in how often flights are delayed</a:t>
            </a:r>
            <a:endParaRPr sz="1100"/>
          </a:p>
        </p:txBody>
      </p:sp>
      <p:pic>
        <p:nvPicPr>
          <p:cNvPr id="220" name="Google Shape;220;p23"/>
          <p:cNvPicPr preferRelativeResize="0"/>
          <p:nvPr/>
        </p:nvPicPr>
        <p:blipFill>
          <a:blip r:embed="rId3">
            <a:alphaModFix/>
          </a:blip>
          <a:stretch>
            <a:fillRect/>
          </a:stretch>
        </p:blipFill>
        <p:spPr>
          <a:xfrm>
            <a:off x="4891825" y="719300"/>
            <a:ext cx="4018852" cy="2052249"/>
          </a:xfrm>
          <a:prstGeom prst="rect">
            <a:avLst/>
          </a:prstGeom>
          <a:noFill/>
          <a:ln>
            <a:noFill/>
          </a:ln>
        </p:spPr>
      </p:pic>
      <p:sp>
        <p:nvSpPr>
          <p:cNvPr id="221" name="Google Shape;221;p23"/>
          <p:cNvSpPr txBox="1"/>
          <p:nvPr/>
        </p:nvSpPr>
        <p:spPr>
          <a:xfrm>
            <a:off x="827575" y="3156925"/>
            <a:ext cx="3794100" cy="15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accent1"/>
                </a:solidFill>
                <a:latin typeface="Lato"/>
                <a:ea typeface="Lato"/>
                <a:cs typeface="Lato"/>
                <a:sym typeface="Lato"/>
              </a:rPr>
              <a:t>Red Lake Airport: Morning and Afternoon Delay Patterns</a:t>
            </a:r>
            <a:endParaRPr b="1" sz="11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lang="en-GB" sz="1100">
                <a:solidFill>
                  <a:schemeClr val="accent1"/>
                </a:solidFill>
                <a:latin typeface="Lato"/>
                <a:ea typeface="Lato"/>
                <a:cs typeface="Lato"/>
                <a:sym typeface="Lato"/>
              </a:rPr>
              <a:t>Red Lake Airport has two main times when flights get delayed: early morning (4-6 AM) and late afternoon (3-4 PM). The morning delays might be from issues the night before or the weather. The afternoon delays? Could be due to the busy rush. It's an interesting pattern to look into."</a:t>
            </a:r>
            <a:endParaRPr sz="1100">
              <a:solidFill>
                <a:schemeClr val="accent1"/>
              </a:solidFill>
              <a:latin typeface="Lato"/>
              <a:ea typeface="Lato"/>
              <a:cs typeface="Lato"/>
              <a:sym typeface="Lato"/>
            </a:endParaRPr>
          </a:p>
        </p:txBody>
      </p:sp>
      <p:pic>
        <p:nvPicPr>
          <p:cNvPr id="222" name="Google Shape;222;p23"/>
          <p:cNvPicPr preferRelativeResize="0"/>
          <p:nvPr/>
        </p:nvPicPr>
        <p:blipFill>
          <a:blip r:embed="rId4">
            <a:alphaModFix/>
          </a:blip>
          <a:stretch>
            <a:fillRect/>
          </a:stretch>
        </p:blipFill>
        <p:spPr>
          <a:xfrm>
            <a:off x="4891825" y="2957951"/>
            <a:ext cx="4018849" cy="1930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691375" y="1325975"/>
            <a:ext cx="4444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Day of the week analysis: Impact on delays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a:p>
        </p:txBody>
      </p:sp>
      <p:pic>
        <p:nvPicPr>
          <p:cNvPr id="228" name="Google Shape;228;p24"/>
          <p:cNvPicPr preferRelativeResize="0"/>
          <p:nvPr/>
        </p:nvPicPr>
        <p:blipFill>
          <a:blip r:embed="rId3">
            <a:alphaModFix/>
          </a:blip>
          <a:stretch>
            <a:fillRect/>
          </a:stretch>
        </p:blipFill>
        <p:spPr>
          <a:xfrm>
            <a:off x="4928925" y="2487399"/>
            <a:ext cx="4215076" cy="2743199"/>
          </a:xfrm>
          <a:prstGeom prst="rect">
            <a:avLst/>
          </a:prstGeom>
          <a:noFill/>
          <a:ln>
            <a:noFill/>
          </a:ln>
        </p:spPr>
      </p:pic>
      <p:pic>
        <p:nvPicPr>
          <p:cNvPr id="229" name="Google Shape;229;p24"/>
          <p:cNvPicPr preferRelativeResize="0"/>
          <p:nvPr/>
        </p:nvPicPr>
        <p:blipFill>
          <a:blip r:embed="rId4">
            <a:alphaModFix/>
          </a:blip>
          <a:stretch>
            <a:fillRect/>
          </a:stretch>
        </p:blipFill>
        <p:spPr>
          <a:xfrm>
            <a:off x="0" y="2400300"/>
            <a:ext cx="4624126" cy="2743199"/>
          </a:xfrm>
          <a:prstGeom prst="rect">
            <a:avLst/>
          </a:prstGeom>
          <a:noFill/>
          <a:ln>
            <a:noFill/>
          </a:ln>
        </p:spPr>
      </p:pic>
      <p:sp>
        <p:nvSpPr>
          <p:cNvPr id="230" name="Google Shape;230;p24"/>
          <p:cNvSpPr txBox="1"/>
          <p:nvPr/>
        </p:nvSpPr>
        <p:spPr>
          <a:xfrm>
            <a:off x="4965400" y="1451350"/>
            <a:ext cx="3940800" cy="9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of day analysis:</a:t>
            </a:r>
            <a:endParaRPr/>
          </a:p>
          <a:p>
            <a:pPr indent="0" lvl="0" marL="0" rtl="0" algn="l">
              <a:spcBef>
                <a:spcPts val="0"/>
              </a:spcBef>
              <a:spcAft>
                <a:spcPts val="0"/>
              </a:spcAft>
              <a:buNone/>
            </a:pPr>
            <a:r>
              <a:rPr lang="en-GB"/>
              <a:t>Impact on delays</a:t>
            </a:r>
            <a:endParaRPr/>
          </a:p>
          <a:p>
            <a:pPr indent="0" lvl="0" marL="0" rtl="0" algn="l">
              <a:spcBef>
                <a:spcPts val="0"/>
              </a:spcBef>
              <a:spcAft>
                <a:spcPts val="0"/>
              </a:spcAft>
              <a:buNone/>
            </a:pPr>
            <a:r>
              <a:t/>
            </a:r>
            <a:endParaRPr b="0"/>
          </a:p>
        </p:txBody>
      </p:sp>
      <p:pic>
        <p:nvPicPr>
          <p:cNvPr id="236" name="Google Shape;236;p25"/>
          <p:cNvPicPr preferRelativeResize="0"/>
          <p:nvPr/>
        </p:nvPicPr>
        <p:blipFill>
          <a:blip r:embed="rId3">
            <a:alphaModFix/>
          </a:blip>
          <a:stretch>
            <a:fillRect/>
          </a:stretch>
        </p:blipFill>
        <p:spPr>
          <a:xfrm>
            <a:off x="4572000" y="2353050"/>
            <a:ext cx="4529374" cy="2866650"/>
          </a:xfrm>
          <a:prstGeom prst="rect">
            <a:avLst/>
          </a:prstGeom>
          <a:noFill/>
          <a:ln>
            <a:noFill/>
          </a:ln>
        </p:spPr>
      </p:pic>
      <p:pic>
        <p:nvPicPr>
          <p:cNvPr id="237" name="Google Shape;237;p25"/>
          <p:cNvPicPr preferRelativeResize="0"/>
          <p:nvPr/>
        </p:nvPicPr>
        <p:blipFill>
          <a:blip r:embed="rId4">
            <a:alphaModFix/>
          </a:blip>
          <a:stretch>
            <a:fillRect/>
          </a:stretch>
        </p:blipFill>
        <p:spPr>
          <a:xfrm>
            <a:off x="0" y="2265100"/>
            <a:ext cx="4376976" cy="295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782950" y="1318650"/>
            <a:ext cx="5353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Airline Analysis </a:t>
            </a:r>
            <a:endParaRPr/>
          </a:p>
          <a:p>
            <a:pPr indent="0" lvl="0" marL="0" rtl="0" algn="l">
              <a:spcBef>
                <a:spcPts val="0"/>
              </a:spcBef>
              <a:spcAft>
                <a:spcPts val="0"/>
              </a:spcAft>
              <a:buNone/>
            </a:pPr>
            <a:r>
              <a:rPr b="0" lang="en-GB" sz="1900"/>
              <a:t>Delay type and Airline Distribution</a:t>
            </a:r>
            <a:endParaRPr b="0" sz="1900"/>
          </a:p>
        </p:txBody>
      </p:sp>
      <p:pic>
        <p:nvPicPr>
          <p:cNvPr id="243" name="Google Shape;243;p26"/>
          <p:cNvPicPr preferRelativeResize="0"/>
          <p:nvPr/>
        </p:nvPicPr>
        <p:blipFill>
          <a:blip r:embed="rId3">
            <a:alphaModFix/>
          </a:blip>
          <a:stretch>
            <a:fillRect/>
          </a:stretch>
        </p:blipFill>
        <p:spPr>
          <a:xfrm>
            <a:off x="1495475" y="2223625"/>
            <a:ext cx="6153051" cy="307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